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</a:t>
            </a:r>
            <a:r>
              <a:rPr b="0" lang="en-US" sz="4400" spc="-1" strike="noStrike">
                <a:latin typeface="Arial"/>
              </a:rPr>
              <a:t>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00F9656-8209-4147-AE3F-80A3157EBB2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12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FB7D56-45C0-47AD-9FEA-56337FD692C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13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DB3C96-A564-4C31-99FC-18DD5EB302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sldNum" idx="14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D5C7030-4821-48EE-AA71-3BD116C91F6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sldNum" idx="15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5F02C2A-D71F-4038-A656-D15BC718740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4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48603A-6A57-4944-B11B-FE307697719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5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781FF0-62D9-431B-AAEF-2A7D7283B17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6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B391D7-12BF-4172-B895-892A030BA50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7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7AAF04-AC62-4A82-92B1-E76E92DF9FE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8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597994-2A26-4119-AAEA-354DD305644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9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05D608-7A57-46D5-B1BB-7B5B6CD3795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10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BA22DBC-7174-4521-8D73-8873B16DA7C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280" cy="225468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280" cy="26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11"/>
          </p:nvPr>
        </p:nvSpPr>
        <p:spPr>
          <a:xfrm>
            <a:off x="3568320" y="6347160"/>
            <a:ext cx="2729160" cy="33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A3E4B4-3D10-4A3B-B8ED-7A0A814DC63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 2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36" name="Shape 17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Image 28" descr="preencoded.png"/>
          <p:cNvPicPr/>
          <p:nvPr/>
        </p:nvPicPr>
        <p:blipFill>
          <a:blip r:embed="rId2"/>
          <a:stretch/>
        </p:blipFill>
        <p:spPr>
          <a:xfrm>
            <a:off x="-6120" y="0"/>
            <a:ext cx="3047400" cy="6857280"/>
          </a:xfrm>
          <a:prstGeom prst="rect">
            <a:avLst/>
          </a:prstGeom>
          <a:ln w="0">
            <a:noFill/>
          </a:ln>
        </p:spPr>
      </p:pic>
      <p:sp>
        <p:nvSpPr>
          <p:cNvPr id="238" name="Text 56"/>
          <p:cNvSpPr/>
          <p:nvPr/>
        </p:nvSpPr>
        <p:spPr>
          <a:xfrm>
            <a:off x="3742200" y="1285560"/>
            <a:ext cx="43563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Practical Coding Demo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239" name="Shape 18"/>
          <p:cNvSpPr/>
          <p:nvPr/>
        </p:nvSpPr>
        <p:spPr>
          <a:xfrm>
            <a:off x="4001760" y="2107800"/>
            <a:ext cx="36360" cy="346356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Shape 19"/>
          <p:cNvSpPr/>
          <p:nvPr/>
        </p:nvSpPr>
        <p:spPr>
          <a:xfrm>
            <a:off x="4228560" y="2505960"/>
            <a:ext cx="647280" cy="3636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Shape 28"/>
          <p:cNvSpPr/>
          <p:nvPr/>
        </p:nvSpPr>
        <p:spPr>
          <a:xfrm>
            <a:off x="3811680" y="231624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 57"/>
          <p:cNvSpPr/>
          <p:nvPr/>
        </p:nvSpPr>
        <p:spPr>
          <a:xfrm>
            <a:off x="3971880" y="2288880"/>
            <a:ext cx="957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1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243" name="Text 58"/>
          <p:cNvSpPr/>
          <p:nvPr/>
        </p:nvSpPr>
        <p:spPr>
          <a:xfrm>
            <a:off x="5038200" y="229284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Multiple Log Files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44" name="Text 59"/>
          <p:cNvSpPr/>
          <p:nvPr/>
        </p:nvSpPr>
        <p:spPr>
          <a:xfrm>
            <a:off x="5038200" y="2676240"/>
            <a:ext cx="645876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Open and monitor logs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45" name="Shape 29"/>
          <p:cNvSpPr/>
          <p:nvPr/>
        </p:nvSpPr>
        <p:spPr>
          <a:xfrm>
            <a:off x="4228560" y="3722400"/>
            <a:ext cx="647280" cy="3636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Shape 30"/>
          <p:cNvSpPr/>
          <p:nvPr/>
        </p:nvSpPr>
        <p:spPr>
          <a:xfrm>
            <a:off x="3811680" y="353268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Text 69"/>
          <p:cNvSpPr/>
          <p:nvPr/>
        </p:nvSpPr>
        <p:spPr>
          <a:xfrm>
            <a:off x="3943800" y="3505320"/>
            <a:ext cx="1515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2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248" name="Text 70"/>
          <p:cNvSpPr/>
          <p:nvPr/>
        </p:nvSpPr>
        <p:spPr>
          <a:xfrm>
            <a:off x="5038200" y="350964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Python Data Digger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49" name="Text 71"/>
          <p:cNvSpPr/>
          <p:nvPr/>
        </p:nvSpPr>
        <p:spPr>
          <a:xfrm>
            <a:off x="5038200" y="3892680"/>
            <a:ext cx="645876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Search for keywords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50" name="Shape 31"/>
          <p:cNvSpPr/>
          <p:nvPr/>
        </p:nvSpPr>
        <p:spPr>
          <a:xfrm>
            <a:off x="4228560" y="4938840"/>
            <a:ext cx="647280" cy="3636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Shape 32"/>
          <p:cNvSpPr/>
          <p:nvPr/>
        </p:nvSpPr>
        <p:spPr>
          <a:xfrm>
            <a:off x="3811680" y="474912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Text 72"/>
          <p:cNvSpPr/>
          <p:nvPr/>
        </p:nvSpPr>
        <p:spPr>
          <a:xfrm>
            <a:off x="3945600" y="4722120"/>
            <a:ext cx="1479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3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253" name="Text 73"/>
          <p:cNvSpPr/>
          <p:nvPr/>
        </p:nvSpPr>
        <p:spPr>
          <a:xfrm>
            <a:off x="5038200" y="472608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Demo Result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54" name="Text 74"/>
          <p:cNvSpPr/>
          <p:nvPr/>
        </p:nvSpPr>
        <p:spPr>
          <a:xfrm>
            <a:off x="5038200" y="5109480"/>
            <a:ext cx="645876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Streamlined log analysis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 33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56" name="Shape 23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Image 32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58" name="Text 61"/>
          <p:cNvSpPr/>
          <p:nvPr/>
        </p:nvSpPr>
        <p:spPr>
          <a:xfrm>
            <a:off x="1956600" y="2220840"/>
            <a:ext cx="43563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Enabling Testability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259" name="Shape 25"/>
          <p:cNvSpPr/>
          <p:nvPr/>
        </p:nvSpPr>
        <p:spPr>
          <a:xfrm>
            <a:off x="1956960" y="3042720"/>
            <a:ext cx="2635200" cy="1986120"/>
          </a:xfrm>
          <a:prstGeom prst="roundRect">
            <a:avLst>
              <a:gd name="adj" fmla="val 5227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Text 62"/>
          <p:cNvSpPr/>
          <p:nvPr/>
        </p:nvSpPr>
        <p:spPr>
          <a:xfrm>
            <a:off x="2148480" y="3234600"/>
            <a:ext cx="22521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Simple Implementations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Text 63"/>
          <p:cNvSpPr/>
          <p:nvPr/>
        </p:nvSpPr>
        <p:spPr>
          <a:xfrm>
            <a:off x="2148480" y="4034160"/>
            <a:ext cx="242316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Additions can often be </a:t>
            </a:r>
            <a:r>
              <a:rPr b="0" lang="en-US" sz="1500" spc="-1" strike="noStrike">
                <a:solidFill>
                  <a:srgbClr val="e5e0df"/>
                </a:solidFill>
                <a:latin typeface="Overpass"/>
                <a:ea typeface="Overpass"/>
              </a:rPr>
              <a:t>straightforward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2" name="Shape 26"/>
          <p:cNvSpPr/>
          <p:nvPr/>
        </p:nvSpPr>
        <p:spPr>
          <a:xfrm>
            <a:off x="4777920" y="3042720"/>
            <a:ext cx="2635200" cy="1986120"/>
          </a:xfrm>
          <a:prstGeom prst="roundRect">
            <a:avLst>
              <a:gd name="adj" fmla="val 5227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Text 64"/>
          <p:cNvSpPr/>
          <p:nvPr/>
        </p:nvSpPr>
        <p:spPr>
          <a:xfrm>
            <a:off x="4969440" y="3234600"/>
            <a:ext cx="220860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Kernel </a:t>
            </a:r>
            <a:br>
              <a:rPr sz="1800"/>
            </a:b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Instrumentation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Text 65"/>
          <p:cNvSpPr/>
          <p:nvPr/>
        </p:nvSpPr>
        <p:spPr>
          <a:xfrm>
            <a:off x="4969440" y="4050000"/>
            <a:ext cx="225216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Even complex tasks simplified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65" name="Shape 27"/>
          <p:cNvSpPr/>
          <p:nvPr/>
        </p:nvSpPr>
        <p:spPr>
          <a:xfrm>
            <a:off x="7598880" y="3042720"/>
            <a:ext cx="2635200" cy="1986120"/>
          </a:xfrm>
          <a:prstGeom prst="roundRect">
            <a:avLst>
              <a:gd name="adj" fmla="val 5227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Text 66"/>
          <p:cNvSpPr/>
          <p:nvPr/>
        </p:nvSpPr>
        <p:spPr>
          <a:xfrm>
            <a:off x="7790400" y="323460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Collabor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ation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67" name="Text 67"/>
          <p:cNvSpPr/>
          <p:nvPr/>
        </p:nvSpPr>
        <p:spPr>
          <a:xfrm>
            <a:off x="7790400" y="3726000"/>
            <a:ext cx="225216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Work with developers, architects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1" dur="indefinite" restart="never" nodeType="tmRoot">
          <p:childTnLst>
            <p:seq>
              <p:cTn id="312" dur="indefinite" nodeType="mainSeq">
                <p:childTnLst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1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5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 3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269" name="Image 34" descr="preencoded.png"/>
          <p:cNvPicPr/>
          <p:nvPr/>
        </p:nvPicPr>
        <p:blipFill>
          <a:blip r:embed="rId2"/>
          <a:stretch/>
        </p:blipFill>
        <p:spPr>
          <a:xfrm>
            <a:off x="7626240" y="0"/>
            <a:ext cx="4571280" cy="6857280"/>
          </a:xfrm>
          <a:prstGeom prst="rect">
            <a:avLst/>
          </a:prstGeom>
          <a:ln w="0">
            <a:noFill/>
          </a:ln>
        </p:spPr>
      </p:pic>
      <p:sp>
        <p:nvSpPr>
          <p:cNvPr id="270" name="Text 68"/>
          <p:cNvSpPr/>
          <p:nvPr/>
        </p:nvSpPr>
        <p:spPr>
          <a:xfrm>
            <a:off x="694080" y="677160"/>
            <a:ext cx="43563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Practical Coding Demo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271" name="Shape 44"/>
          <p:cNvSpPr/>
          <p:nvPr/>
        </p:nvSpPr>
        <p:spPr>
          <a:xfrm>
            <a:off x="953640" y="1499760"/>
            <a:ext cx="36360" cy="468036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Shape 45"/>
          <p:cNvSpPr/>
          <p:nvPr/>
        </p:nvSpPr>
        <p:spPr>
          <a:xfrm>
            <a:off x="1180440" y="1897560"/>
            <a:ext cx="647280" cy="3636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Shape 46"/>
          <p:cNvSpPr/>
          <p:nvPr/>
        </p:nvSpPr>
        <p:spPr>
          <a:xfrm>
            <a:off x="763560" y="170784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Text 88"/>
          <p:cNvSpPr/>
          <p:nvPr/>
        </p:nvSpPr>
        <p:spPr>
          <a:xfrm>
            <a:off x="923760" y="1680840"/>
            <a:ext cx="957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1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275" name="Text 89"/>
          <p:cNvSpPr/>
          <p:nvPr/>
        </p:nvSpPr>
        <p:spPr>
          <a:xfrm>
            <a:off x="1990440" y="168480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Production Code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76" name="Text 90"/>
          <p:cNvSpPr/>
          <p:nvPr/>
        </p:nvSpPr>
        <p:spPr>
          <a:xfrm>
            <a:off x="1990440" y="2068200"/>
            <a:ext cx="493452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Original file system calls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77" name="Shape 47"/>
          <p:cNvSpPr/>
          <p:nvPr/>
        </p:nvSpPr>
        <p:spPr>
          <a:xfrm>
            <a:off x="1180440" y="3114000"/>
            <a:ext cx="647280" cy="3636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Shape 48"/>
          <p:cNvSpPr/>
          <p:nvPr/>
        </p:nvSpPr>
        <p:spPr>
          <a:xfrm>
            <a:off x="763560" y="292428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Text 91"/>
          <p:cNvSpPr/>
          <p:nvPr/>
        </p:nvSpPr>
        <p:spPr>
          <a:xfrm>
            <a:off x="896040" y="2897280"/>
            <a:ext cx="1515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2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280" name="Text 92"/>
          <p:cNvSpPr/>
          <p:nvPr/>
        </p:nvSpPr>
        <p:spPr>
          <a:xfrm>
            <a:off x="1990440" y="290124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Test Case Hook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81" name="Text 93"/>
          <p:cNvSpPr/>
          <p:nvPr/>
        </p:nvSpPr>
        <p:spPr>
          <a:xfrm>
            <a:off x="1990440" y="3284640"/>
            <a:ext cx="493452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LD_PRELOAD override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82" name="Shape 49"/>
          <p:cNvSpPr/>
          <p:nvPr/>
        </p:nvSpPr>
        <p:spPr>
          <a:xfrm>
            <a:off x="1180440" y="4330800"/>
            <a:ext cx="647280" cy="3636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Shape 50"/>
          <p:cNvSpPr/>
          <p:nvPr/>
        </p:nvSpPr>
        <p:spPr>
          <a:xfrm>
            <a:off x="763560" y="414072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Text 94"/>
          <p:cNvSpPr/>
          <p:nvPr/>
        </p:nvSpPr>
        <p:spPr>
          <a:xfrm>
            <a:off x="897480" y="4113720"/>
            <a:ext cx="1479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3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285" name="Text 95"/>
          <p:cNvSpPr/>
          <p:nvPr/>
        </p:nvSpPr>
        <p:spPr>
          <a:xfrm>
            <a:off x="1990440" y="411768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User Space / Kernel Module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86" name="Text 96"/>
          <p:cNvSpPr/>
          <p:nvPr/>
        </p:nvSpPr>
        <p:spPr>
          <a:xfrm>
            <a:off x="1990440" y="4501080"/>
            <a:ext cx="493452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Override getdents() syscall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87" name="Shape 51"/>
          <p:cNvSpPr/>
          <p:nvPr/>
        </p:nvSpPr>
        <p:spPr>
          <a:xfrm>
            <a:off x="1180440" y="5547240"/>
            <a:ext cx="647280" cy="3636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Shape 52"/>
          <p:cNvSpPr/>
          <p:nvPr/>
        </p:nvSpPr>
        <p:spPr>
          <a:xfrm>
            <a:off x="763560" y="535716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Text 97"/>
          <p:cNvSpPr/>
          <p:nvPr/>
        </p:nvSpPr>
        <p:spPr>
          <a:xfrm>
            <a:off x="891720" y="5330160"/>
            <a:ext cx="15948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4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290" name="Text 98"/>
          <p:cNvSpPr/>
          <p:nvPr/>
        </p:nvSpPr>
        <p:spPr>
          <a:xfrm>
            <a:off x="1990440" y="533412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Demo Result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91" name="Text 99"/>
          <p:cNvSpPr/>
          <p:nvPr/>
        </p:nvSpPr>
        <p:spPr>
          <a:xfrm>
            <a:off x="1990440" y="5717520"/>
            <a:ext cx="493452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Controllable file system behavior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5" dur="indefinite" restart="never" nodeType="tmRoot">
          <p:childTnLst>
            <p:seq>
              <p:cTn id="356" dur="indefinite" nodeType="mainSeq">
                <p:childTnLst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5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6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9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0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3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4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1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0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4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1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9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3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4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 3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93" name="Shape 33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4" name="Image 36" descr="preencoded.png"/>
          <p:cNvPicPr/>
          <p:nvPr/>
        </p:nvPicPr>
        <p:blipFill>
          <a:blip r:embed="rId2"/>
          <a:stretch/>
        </p:blipFill>
        <p:spPr>
          <a:xfrm>
            <a:off x="-6120" y="0"/>
            <a:ext cx="3047400" cy="6857280"/>
          </a:xfrm>
          <a:prstGeom prst="rect">
            <a:avLst/>
          </a:prstGeom>
          <a:ln w="0">
            <a:noFill/>
          </a:ln>
        </p:spPr>
      </p:pic>
      <p:sp>
        <p:nvSpPr>
          <p:cNvPr id="295" name="Text 75"/>
          <p:cNvSpPr/>
          <p:nvPr/>
        </p:nvSpPr>
        <p:spPr>
          <a:xfrm>
            <a:off x="3742200" y="2055600"/>
            <a:ext cx="43563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Key Takeaways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296" name="Shape 34"/>
          <p:cNvSpPr/>
          <p:nvPr/>
        </p:nvSpPr>
        <p:spPr>
          <a:xfrm>
            <a:off x="3742200" y="308628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Text 76"/>
          <p:cNvSpPr/>
          <p:nvPr/>
        </p:nvSpPr>
        <p:spPr>
          <a:xfrm>
            <a:off x="3902400" y="3059280"/>
            <a:ext cx="957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1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298" name="Text 77"/>
          <p:cNvSpPr/>
          <p:nvPr/>
        </p:nvSpPr>
        <p:spPr>
          <a:xfrm>
            <a:off x="4343760" y="308628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Embrace Learning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99" name="Text 78"/>
          <p:cNvSpPr/>
          <p:nvPr/>
        </p:nvSpPr>
        <p:spPr>
          <a:xfrm>
            <a:off x="4343760" y="3469680"/>
            <a:ext cx="318276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Continuous growth mindset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00" name="Shape 35"/>
          <p:cNvSpPr/>
          <p:nvPr/>
        </p:nvSpPr>
        <p:spPr>
          <a:xfrm>
            <a:off x="7712640" y="308628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Text 79"/>
          <p:cNvSpPr/>
          <p:nvPr/>
        </p:nvSpPr>
        <p:spPr>
          <a:xfrm>
            <a:off x="7844760" y="3059280"/>
            <a:ext cx="1515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2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302" name="Text 80"/>
          <p:cNvSpPr/>
          <p:nvPr/>
        </p:nvSpPr>
        <p:spPr>
          <a:xfrm>
            <a:off x="8314200" y="308628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Stay Curious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03" name="Text 81"/>
          <p:cNvSpPr/>
          <p:nvPr/>
        </p:nvSpPr>
        <p:spPr>
          <a:xfrm>
            <a:off x="8314200" y="3469680"/>
            <a:ext cx="318276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Seek new knowledge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04" name="Shape 36"/>
          <p:cNvSpPr/>
          <p:nvPr/>
        </p:nvSpPr>
        <p:spPr>
          <a:xfrm>
            <a:off x="3742200" y="414072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Text 82"/>
          <p:cNvSpPr/>
          <p:nvPr/>
        </p:nvSpPr>
        <p:spPr>
          <a:xfrm>
            <a:off x="3876120" y="4113720"/>
            <a:ext cx="1479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3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306" name="Text 83"/>
          <p:cNvSpPr/>
          <p:nvPr/>
        </p:nvSpPr>
        <p:spPr>
          <a:xfrm>
            <a:off x="4343760" y="414072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Gather Knowledge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07" name="Text 84"/>
          <p:cNvSpPr/>
          <p:nvPr/>
        </p:nvSpPr>
        <p:spPr>
          <a:xfrm>
            <a:off x="4343760" y="4524120"/>
            <a:ext cx="715284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Broad or specialized skills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5" dur="indefinite" restart="never" nodeType="tmRoot">
          <p:childTnLst>
            <p:seq>
              <p:cTn id="446" dur="indefinite" nodeType="mainSeq">
                <p:childTnLst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7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7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7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8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8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8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7"/>
          <p:cNvSpPr/>
          <p:nvPr/>
        </p:nvSpPr>
        <p:spPr>
          <a:xfrm>
            <a:off x="1152360" y="2705760"/>
            <a:ext cx="5898960" cy="95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133742"/>
                </a:solidFill>
                <a:latin typeface="Arial"/>
                <a:ea typeface="DejaVu Sans"/>
              </a:rPr>
              <a:t>Questions?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09" name="Text Placeholder 7"/>
          <p:cNvSpPr/>
          <p:nvPr/>
        </p:nvSpPr>
        <p:spPr>
          <a:xfrm>
            <a:off x="1116360" y="4332600"/>
            <a:ext cx="7161480" cy="11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54d1a1"/>
                </a:solidFill>
                <a:latin typeface="Arial"/>
                <a:ea typeface="DejaVu Sans"/>
              </a:rPr>
              <a:t>Email   </a:t>
            </a:r>
            <a:r>
              <a:rPr b="0" lang="en-US" sz="2200" spc="-1" strike="noStrike">
                <a:solidFill>
                  <a:srgbClr val="133742"/>
                </a:solidFill>
                <a:latin typeface="Arial"/>
                <a:ea typeface="DejaVu Sans"/>
              </a:rPr>
              <a:t>kristoffer.nordstrom@northerntest.se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54d1a1"/>
                </a:solidFill>
                <a:latin typeface="Arial"/>
                <a:ea typeface="DejaVu Sans"/>
              </a:rPr>
              <a:t>Social  </a:t>
            </a:r>
            <a:r>
              <a:rPr b="0" lang="en-US" sz="2200" spc="-1" strike="noStrike">
                <a:solidFill>
                  <a:srgbClr val="133742"/>
                </a:solidFill>
                <a:latin typeface="Arial"/>
                <a:ea typeface="DejaVu Sans"/>
              </a:rPr>
              <a:t>@kristoffer_nordstrom@sw-development-is.social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 9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21" name="Shape 1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Image 3" descr="preencoded.png"/>
          <p:cNvPicPr/>
          <p:nvPr/>
        </p:nvPicPr>
        <p:blipFill>
          <a:blip r:embed="rId2"/>
          <a:stretch/>
        </p:blipFill>
        <p:spPr>
          <a:xfrm>
            <a:off x="-6120" y="0"/>
            <a:ext cx="4571280" cy="6857280"/>
          </a:xfrm>
          <a:prstGeom prst="rect">
            <a:avLst/>
          </a:prstGeom>
          <a:ln w="0">
            <a:noFill/>
          </a:ln>
        </p:spPr>
      </p:pic>
      <p:sp>
        <p:nvSpPr>
          <p:cNvPr id="123" name="Text 3"/>
          <p:cNvSpPr/>
          <p:nvPr/>
        </p:nvSpPr>
        <p:spPr>
          <a:xfrm>
            <a:off x="5234400" y="486000"/>
            <a:ext cx="4156200" cy="5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4910"/>
              </a:lnSpc>
              <a:buNone/>
              <a:tabLst>
                <a:tab algn="l" pos="0"/>
              </a:tabLst>
            </a:pPr>
            <a:r>
              <a:rPr b="1" lang="en-US" sz="3930" spc="-120" strike="noStrike">
                <a:solidFill>
                  <a:srgbClr val="ffffff"/>
                </a:solidFill>
                <a:latin typeface="Overpass"/>
                <a:ea typeface="Overpass"/>
              </a:rPr>
              <a:t>Who am I?</a:t>
            </a:r>
            <a:endParaRPr b="0" lang="en-US" sz="3930" spc="-1" strike="noStrike">
              <a:latin typeface="Arial"/>
            </a:endParaRPr>
          </a:p>
        </p:txBody>
      </p:sp>
      <p:pic>
        <p:nvPicPr>
          <p:cNvPr id="124" name="Image 4" descr="preencoded.png"/>
          <p:cNvPicPr/>
          <p:nvPr/>
        </p:nvPicPr>
        <p:blipFill>
          <a:blip r:embed="rId3"/>
          <a:stretch/>
        </p:blipFill>
        <p:spPr>
          <a:xfrm>
            <a:off x="5234400" y="1270080"/>
            <a:ext cx="441000" cy="441000"/>
          </a:xfrm>
          <a:prstGeom prst="rect">
            <a:avLst/>
          </a:prstGeom>
          <a:ln w="0">
            <a:noFill/>
          </a:ln>
        </p:spPr>
      </p:pic>
      <p:sp>
        <p:nvSpPr>
          <p:cNvPr id="125" name="Text 5"/>
          <p:cNvSpPr/>
          <p:nvPr/>
        </p:nvSpPr>
        <p:spPr>
          <a:xfrm>
            <a:off x="5234400" y="1888560"/>
            <a:ext cx="207756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Tester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126" name="Image 5" descr="preencoded.png"/>
          <p:cNvPicPr/>
          <p:nvPr/>
        </p:nvPicPr>
        <p:blipFill>
          <a:blip r:embed="rId4"/>
          <a:stretch/>
        </p:blipFill>
        <p:spPr>
          <a:xfrm>
            <a:off x="8154360" y="1270080"/>
            <a:ext cx="441000" cy="441000"/>
          </a:xfrm>
          <a:prstGeom prst="rect">
            <a:avLst/>
          </a:prstGeom>
          <a:ln w="0">
            <a:noFill/>
          </a:ln>
        </p:spPr>
      </p:pic>
      <p:sp>
        <p:nvSpPr>
          <p:cNvPr id="127" name="Text 6"/>
          <p:cNvSpPr/>
          <p:nvPr/>
        </p:nvSpPr>
        <p:spPr>
          <a:xfrm>
            <a:off x="8154720" y="1888560"/>
            <a:ext cx="207756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Test Developer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128" name="Image 6" descr="preencoded.png"/>
          <p:cNvPicPr/>
          <p:nvPr/>
        </p:nvPicPr>
        <p:blipFill>
          <a:blip r:embed="rId5"/>
          <a:stretch/>
        </p:blipFill>
        <p:spPr>
          <a:xfrm>
            <a:off x="5270400" y="5558040"/>
            <a:ext cx="441000" cy="441000"/>
          </a:xfrm>
          <a:prstGeom prst="rect">
            <a:avLst/>
          </a:prstGeom>
          <a:ln w="0">
            <a:noFill/>
          </a:ln>
        </p:spPr>
      </p:pic>
      <p:sp>
        <p:nvSpPr>
          <p:cNvPr id="129" name="Text 7"/>
          <p:cNvSpPr/>
          <p:nvPr/>
        </p:nvSpPr>
        <p:spPr>
          <a:xfrm>
            <a:off x="5270400" y="6176160"/>
            <a:ext cx="207756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Project Lead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130" name="Image 7" descr="preencoded.png"/>
          <p:cNvPicPr/>
          <p:nvPr/>
        </p:nvPicPr>
        <p:blipFill>
          <a:blip r:embed="rId6"/>
          <a:stretch/>
        </p:blipFill>
        <p:spPr>
          <a:xfrm>
            <a:off x="8154360" y="2678040"/>
            <a:ext cx="441000" cy="441000"/>
          </a:xfrm>
          <a:prstGeom prst="rect">
            <a:avLst/>
          </a:prstGeom>
          <a:ln w="0">
            <a:noFill/>
          </a:ln>
        </p:spPr>
      </p:pic>
      <p:sp>
        <p:nvSpPr>
          <p:cNvPr id="131" name="Text 8"/>
          <p:cNvSpPr/>
          <p:nvPr/>
        </p:nvSpPr>
        <p:spPr>
          <a:xfrm>
            <a:off x="8154720" y="3296160"/>
            <a:ext cx="207756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Test Manager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132" name="Image 8" descr="preencoded.png"/>
          <p:cNvPicPr/>
          <p:nvPr/>
        </p:nvPicPr>
        <p:blipFill>
          <a:blip r:embed="rId7"/>
          <a:stretch/>
        </p:blipFill>
        <p:spPr>
          <a:xfrm>
            <a:off x="5234400" y="2646000"/>
            <a:ext cx="441000" cy="441000"/>
          </a:xfrm>
          <a:prstGeom prst="rect">
            <a:avLst/>
          </a:prstGeom>
          <a:ln w="0">
            <a:noFill/>
          </a:ln>
        </p:spPr>
      </p:pic>
      <p:sp>
        <p:nvSpPr>
          <p:cNvPr id="133" name="Text 17"/>
          <p:cNvSpPr/>
          <p:nvPr/>
        </p:nvSpPr>
        <p:spPr>
          <a:xfrm>
            <a:off x="5234400" y="3264120"/>
            <a:ext cx="207756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Consultant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134" name="Image 18" descr="preencoded.png"/>
          <p:cNvPicPr/>
          <p:nvPr/>
        </p:nvPicPr>
        <p:blipFill>
          <a:blip r:embed="rId8"/>
          <a:stretch/>
        </p:blipFill>
        <p:spPr>
          <a:xfrm>
            <a:off x="5274360" y="4086000"/>
            <a:ext cx="441000" cy="441000"/>
          </a:xfrm>
          <a:prstGeom prst="rect">
            <a:avLst/>
          </a:prstGeom>
          <a:ln w="0">
            <a:noFill/>
          </a:ln>
        </p:spPr>
      </p:pic>
      <p:sp>
        <p:nvSpPr>
          <p:cNvPr id="135" name="Text 18"/>
          <p:cNvSpPr/>
          <p:nvPr/>
        </p:nvSpPr>
        <p:spPr>
          <a:xfrm>
            <a:off x="5274720" y="4704120"/>
            <a:ext cx="207756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Developer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136" name="Image 19" descr="preencoded.png"/>
          <p:cNvPicPr/>
          <p:nvPr/>
        </p:nvPicPr>
        <p:blipFill>
          <a:blip r:embed="rId9"/>
          <a:stretch/>
        </p:blipFill>
        <p:spPr>
          <a:xfrm>
            <a:off x="8150400" y="4053600"/>
            <a:ext cx="441000" cy="441000"/>
          </a:xfrm>
          <a:prstGeom prst="rect">
            <a:avLst/>
          </a:prstGeom>
          <a:ln w="0">
            <a:noFill/>
          </a:ln>
        </p:spPr>
      </p:pic>
      <p:sp>
        <p:nvSpPr>
          <p:cNvPr id="137" name="Text 19"/>
          <p:cNvSpPr/>
          <p:nvPr/>
        </p:nvSpPr>
        <p:spPr>
          <a:xfrm>
            <a:off x="8150400" y="4672080"/>
            <a:ext cx="207756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Manager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138" name="Image 1" descr="preencoded.png"/>
          <p:cNvPicPr/>
          <p:nvPr/>
        </p:nvPicPr>
        <p:blipFill>
          <a:blip r:embed="rId10"/>
          <a:stretch/>
        </p:blipFill>
        <p:spPr>
          <a:xfrm>
            <a:off x="8114400" y="5572800"/>
            <a:ext cx="441000" cy="441000"/>
          </a:xfrm>
          <a:prstGeom prst="rect">
            <a:avLst/>
          </a:prstGeom>
          <a:ln w="0">
            <a:noFill/>
          </a:ln>
        </p:spPr>
      </p:pic>
      <p:sp>
        <p:nvSpPr>
          <p:cNvPr id="139" name="Text 4"/>
          <p:cNvSpPr/>
          <p:nvPr/>
        </p:nvSpPr>
        <p:spPr>
          <a:xfrm>
            <a:off x="8114400" y="6190920"/>
            <a:ext cx="207756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Writer…</a:t>
            </a:r>
            <a:endParaRPr b="0" lang="en-US" sz="1960" spc="-1" strike="noStrike">
              <a:latin typeface="Arial"/>
            </a:endParaRPr>
          </a:p>
        </p:txBody>
      </p:sp>
      <p:sp>
        <p:nvSpPr>
          <p:cNvPr id="140" name="Text 85"/>
          <p:cNvSpPr/>
          <p:nvPr/>
        </p:nvSpPr>
        <p:spPr>
          <a:xfrm>
            <a:off x="9230400" y="6180480"/>
            <a:ext cx="207756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Struggling...</a:t>
            </a:r>
            <a:endParaRPr b="0" lang="en-US" sz="1960" spc="-1" strike="noStrike">
              <a:latin typeface="Arial"/>
            </a:endParaRPr>
          </a:p>
        </p:txBody>
      </p:sp>
      <p:sp>
        <p:nvSpPr>
          <p:cNvPr id="141" name="Text 86"/>
          <p:cNvSpPr/>
          <p:nvPr/>
        </p:nvSpPr>
        <p:spPr>
          <a:xfrm>
            <a:off x="10958400" y="6195240"/>
            <a:ext cx="207756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Failed</a:t>
            </a:r>
            <a:endParaRPr b="0" lang="en-US" sz="19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1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43" name="Shape 2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Image 1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2313720"/>
          </a:xfrm>
          <a:prstGeom prst="rect">
            <a:avLst/>
          </a:prstGeom>
          <a:ln w="0">
            <a:noFill/>
          </a:ln>
        </p:spPr>
      </p:pic>
      <p:sp>
        <p:nvSpPr>
          <p:cNvPr id="145" name="Text 9"/>
          <p:cNvSpPr/>
          <p:nvPr/>
        </p:nvSpPr>
        <p:spPr>
          <a:xfrm>
            <a:off x="1128600" y="3241440"/>
            <a:ext cx="578304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Enhancing Your Testing Powers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146" name="Shape 6"/>
          <p:cNvSpPr/>
          <p:nvPr/>
        </p:nvSpPr>
        <p:spPr>
          <a:xfrm>
            <a:off x="1236600" y="427176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Text 10"/>
          <p:cNvSpPr/>
          <p:nvPr/>
        </p:nvSpPr>
        <p:spPr>
          <a:xfrm>
            <a:off x="1396800" y="4244760"/>
            <a:ext cx="957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1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148" name="Text 11"/>
          <p:cNvSpPr/>
          <p:nvPr/>
        </p:nvSpPr>
        <p:spPr>
          <a:xfrm>
            <a:off x="1838520" y="4271760"/>
            <a:ext cx="203328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Testing Capabilities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149" name="Text 12"/>
          <p:cNvSpPr/>
          <p:nvPr/>
        </p:nvSpPr>
        <p:spPr>
          <a:xfrm>
            <a:off x="1838520" y="4655160"/>
            <a:ext cx="203328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Development knowledge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50" name="Shape 9"/>
          <p:cNvSpPr/>
          <p:nvPr/>
        </p:nvSpPr>
        <p:spPr>
          <a:xfrm>
            <a:off x="5137920" y="427176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Text 13"/>
          <p:cNvSpPr/>
          <p:nvPr/>
        </p:nvSpPr>
        <p:spPr>
          <a:xfrm>
            <a:off x="5270040" y="4244760"/>
            <a:ext cx="1515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2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152" name="Text 14"/>
          <p:cNvSpPr/>
          <p:nvPr/>
        </p:nvSpPr>
        <p:spPr>
          <a:xfrm>
            <a:off x="5739480" y="4271760"/>
            <a:ext cx="203328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Testability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153" name="Text 15"/>
          <p:cNvSpPr/>
          <p:nvPr/>
        </p:nvSpPr>
        <p:spPr>
          <a:xfrm>
            <a:off x="5739480" y="4655160"/>
            <a:ext cx="226116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Build testability and observability into code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54" name="Shape 10"/>
          <p:cNvSpPr/>
          <p:nvPr/>
        </p:nvSpPr>
        <p:spPr>
          <a:xfrm>
            <a:off x="8318880" y="427176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Text 16"/>
          <p:cNvSpPr/>
          <p:nvPr/>
        </p:nvSpPr>
        <p:spPr>
          <a:xfrm>
            <a:off x="8452800" y="4244760"/>
            <a:ext cx="1479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3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156" name="Text 26"/>
          <p:cNvSpPr/>
          <p:nvPr/>
        </p:nvSpPr>
        <p:spPr>
          <a:xfrm>
            <a:off x="8920800" y="4271760"/>
            <a:ext cx="203328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Testing Skills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157" name="Text 27"/>
          <p:cNvSpPr/>
          <p:nvPr/>
        </p:nvSpPr>
        <p:spPr>
          <a:xfrm>
            <a:off x="8920800" y="4655160"/>
            <a:ext cx="203328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Expand your tool belt as a tester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 2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59" name="Shape 8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Text 33"/>
          <p:cNvSpPr/>
          <p:nvPr/>
        </p:nvSpPr>
        <p:spPr>
          <a:xfrm>
            <a:off x="694080" y="2347920"/>
            <a:ext cx="571104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Test Automation</a:t>
            </a:r>
            <a:br>
              <a:rPr sz="4120"/>
            </a:b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Mountain of </a:t>
            </a:r>
            <a:endParaRPr b="0" lang="en-US" sz="4120" spc="-1" strike="noStrike">
              <a:latin typeface="Arial"/>
            </a:endParaRPr>
          </a:p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Doom</a:t>
            </a:r>
            <a:endParaRPr b="0" lang="en-US" sz="412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858000" y="16560"/>
            <a:ext cx="533304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 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63" name="Shape 24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Image 39" descr="preencoded.png"/>
          <p:cNvPicPr/>
          <p:nvPr/>
        </p:nvPicPr>
        <p:blipFill>
          <a:blip r:embed="rId2"/>
          <a:stretch/>
        </p:blipFill>
        <p:spPr>
          <a:xfrm>
            <a:off x="9150120" y="0"/>
            <a:ext cx="3047400" cy="6857280"/>
          </a:xfrm>
          <a:prstGeom prst="rect">
            <a:avLst/>
          </a:prstGeom>
          <a:ln w="0">
            <a:noFill/>
          </a:ln>
        </p:spPr>
      </p:pic>
      <p:sp>
        <p:nvSpPr>
          <p:cNvPr id="165" name="Text 87"/>
          <p:cNvSpPr/>
          <p:nvPr/>
        </p:nvSpPr>
        <p:spPr>
          <a:xfrm>
            <a:off x="694080" y="907920"/>
            <a:ext cx="571104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Collaborating with</a:t>
            </a:r>
            <a:br>
              <a:rPr sz="4120"/>
            </a:b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Developers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166" name="Shape 37"/>
          <p:cNvSpPr/>
          <p:nvPr/>
        </p:nvSpPr>
        <p:spPr>
          <a:xfrm>
            <a:off x="694080" y="301860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Text 100"/>
          <p:cNvSpPr/>
          <p:nvPr/>
        </p:nvSpPr>
        <p:spPr>
          <a:xfrm>
            <a:off x="854280" y="2991600"/>
            <a:ext cx="957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1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168" name="Text 101"/>
          <p:cNvSpPr/>
          <p:nvPr/>
        </p:nvSpPr>
        <p:spPr>
          <a:xfrm>
            <a:off x="1296000" y="3018600"/>
            <a:ext cx="318276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Open communication with the team is key.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69" name="Shape 38"/>
          <p:cNvSpPr/>
          <p:nvPr/>
        </p:nvSpPr>
        <p:spPr>
          <a:xfrm>
            <a:off x="4664520" y="301860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Text 102"/>
          <p:cNvSpPr/>
          <p:nvPr/>
        </p:nvSpPr>
        <p:spPr>
          <a:xfrm>
            <a:off x="4796640" y="2991600"/>
            <a:ext cx="1515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2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171" name="Text 103"/>
          <p:cNvSpPr/>
          <p:nvPr/>
        </p:nvSpPr>
        <p:spPr>
          <a:xfrm>
            <a:off x="5266080" y="3018600"/>
            <a:ext cx="3182760" cy="83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Seek feedback from experienced developers to get their advice.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72" name="Shape 39"/>
          <p:cNvSpPr/>
          <p:nvPr/>
        </p:nvSpPr>
        <p:spPr>
          <a:xfrm>
            <a:off x="694080" y="456876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Text 104"/>
          <p:cNvSpPr/>
          <p:nvPr/>
        </p:nvSpPr>
        <p:spPr>
          <a:xfrm>
            <a:off x="828360" y="4541760"/>
            <a:ext cx="1479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3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174" name="Text 105"/>
          <p:cNvSpPr/>
          <p:nvPr/>
        </p:nvSpPr>
        <p:spPr>
          <a:xfrm>
            <a:off x="1296000" y="4568760"/>
            <a:ext cx="715284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By working closely with developers, you can help cultivate a culture of testing in the team.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75" name="Shape 40"/>
          <p:cNvSpPr/>
          <p:nvPr/>
        </p:nvSpPr>
        <p:spPr>
          <a:xfrm>
            <a:off x="691920" y="5691960"/>
            <a:ext cx="416160" cy="41616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Text 106"/>
          <p:cNvSpPr/>
          <p:nvPr/>
        </p:nvSpPr>
        <p:spPr>
          <a:xfrm>
            <a:off x="826200" y="5664960"/>
            <a:ext cx="14796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4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177" name="Text 107"/>
          <p:cNvSpPr/>
          <p:nvPr/>
        </p:nvSpPr>
        <p:spPr>
          <a:xfrm>
            <a:off x="1293840" y="5691960"/>
            <a:ext cx="715284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And don’t forget the AI these days!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 24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79" name="Shape 11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Image 23" descr="preencoded.png"/>
          <p:cNvPicPr/>
          <p:nvPr/>
        </p:nvPicPr>
        <p:blipFill>
          <a:blip r:embed="rId2"/>
          <a:stretch/>
        </p:blipFill>
        <p:spPr>
          <a:xfrm>
            <a:off x="-6120" y="0"/>
            <a:ext cx="3047400" cy="6857280"/>
          </a:xfrm>
          <a:prstGeom prst="rect">
            <a:avLst/>
          </a:prstGeom>
          <a:ln w="0">
            <a:noFill/>
          </a:ln>
        </p:spPr>
      </p:pic>
      <p:sp>
        <p:nvSpPr>
          <p:cNvPr id="181" name="Text 42"/>
          <p:cNvSpPr/>
          <p:nvPr/>
        </p:nvSpPr>
        <p:spPr>
          <a:xfrm>
            <a:off x="3742200" y="795600"/>
            <a:ext cx="43563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Practical Coding Demo</a:t>
            </a:r>
            <a:endParaRPr b="0" lang="en-US" sz="4120" spc="-1" strike="noStrike">
              <a:latin typeface="Arial"/>
            </a:endParaRPr>
          </a:p>
        </p:txBody>
      </p:sp>
      <p:pic>
        <p:nvPicPr>
          <p:cNvPr id="182" name="Image 29" descr="preencoded.png"/>
          <p:cNvPicPr/>
          <p:nvPr/>
        </p:nvPicPr>
        <p:blipFill>
          <a:blip r:embed="rId3"/>
          <a:stretch/>
        </p:blipFill>
        <p:spPr>
          <a:xfrm>
            <a:off x="3742200" y="1618200"/>
            <a:ext cx="925200" cy="1480320"/>
          </a:xfrm>
          <a:prstGeom prst="rect">
            <a:avLst/>
          </a:prstGeom>
          <a:ln w="0">
            <a:noFill/>
          </a:ln>
        </p:spPr>
      </p:pic>
      <p:sp>
        <p:nvSpPr>
          <p:cNvPr id="183" name="Text 43"/>
          <p:cNvSpPr/>
          <p:nvPr/>
        </p:nvSpPr>
        <p:spPr>
          <a:xfrm>
            <a:off x="4945680" y="180324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Django Application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184" name="Text 44"/>
          <p:cNvSpPr/>
          <p:nvPr/>
        </p:nvSpPr>
        <p:spPr>
          <a:xfrm>
            <a:off x="4945680" y="2186640"/>
            <a:ext cx="6551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Back-end REST API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185" name="Image 30" descr="preencoded.png"/>
          <p:cNvPicPr/>
          <p:nvPr/>
        </p:nvPicPr>
        <p:blipFill>
          <a:blip r:embed="rId4"/>
          <a:stretch/>
        </p:blipFill>
        <p:spPr>
          <a:xfrm>
            <a:off x="3742200" y="3099600"/>
            <a:ext cx="925200" cy="1480320"/>
          </a:xfrm>
          <a:prstGeom prst="rect">
            <a:avLst/>
          </a:prstGeom>
          <a:ln w="0">
            <a:noFill/>
          </a:ln>
        </p:spPr>
      </p:pic>
      <p:sp>
        <p:nvSpPr>
          <p:cNvPr id="186" name="Text 45"/>
          <p:cNvSpPr/>
          <p:nvPr/>
        </p:nvSpPr>
        <p:spPr>
          <a:xfrm>
            <a:off x="4945680" y="328464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Create Test Data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187" name="Text 53"/>
          <p:cNvSpPr/>
          <p:nvPr/>
        </p:nvSpPr>
        <p:spPr>
          <a:xfrm>
            <a:off x="4945680" y="3668040"/>
            <a:ext cx="6551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Through API endpoint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188" name="Image 31" descr="preencoded.png"/>
          <p:cNvPicPr/>
          <p:nvPr/>
        </p:nvPicPr>
        <p:blipFill>
          <a:blip r:embed="rId5"/>
          <a:stretch/>
        </p:blipFill>
        <p:spPr>
          <a:xfrm>
            <a:off x="3742200" y="4580640"/>
            <a:ext cx="925200" cy="1480320"/>
          </a:xfrm>
          <a:prstGeom prst="rect">
            <a:avLst/>
          </a:prstGeom>
          <a:ln w="0">
            <a:noFill/>
          </a:ln>
        </p:spPr>
      </p:pic>
      <p:sp>
        <p:nvSpPr>
          <p:cNvPr id="189" name="Text 54"/>
          <p:cNvSpPr/>
          <p:nvPr/>
        </p:nvSpPr>
        <p:spPr>
          <a:xfrm>
            <a:off x="4945680" y="476568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Demo Result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190" name="Text 55"/>
          <p:cNvSpPr/>
          <p:nvPr/>
        </p:nvSpPr>
        <p:spPr>
          <a:xfrm>
            <a:off x="4945680" y="5149080"/>
            <a:ext cx="6551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Streamlined test data generation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 2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92" name="Shape 7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Image 17" descr="preencoded.png"/>
          <p:cNvPicPr/>
          <p:nvPr/>
        </p:nvPicPr>
        <p:blipFill>
          <a:blip r:embed="rId2"/>
          <a:stretch/>
        </p:blipFill>
        <p:spPr>
          <a:xfrm>
            <a:off x="-6120" y="0"/>
            <a:ext cx="4571280" cy="6857280"/>
          </a:xfrm>
          <a:prstGeom prst="rect">
            <a:avLst/>
          </a:prstGeom>
          <a:ln w="0">
            <a:noFill/>
          </a:ln>
        </p:spPr>
      </p:pic>
      <p:sp>
        <p:nvSpPr>
          <p:cNvPr id="194" name="Text 28"/>
          <p:cNvSpPr/>
          <p:nvPr/>
        </p:nvSpPr>
        <p:spPr>
          <a:xfrm>
            <a:off x="5266080" y="1615320"/>
            <a:ext cx="560052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General Technical</a:t>
            </a:r>
            <a:br>
              <a:rPr sz="4120"/>
            </a:b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Awareness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195" name="Text 29"/>
          <p:cNvSpPr/>
          <p:nvPr/>
        </p:nvSpPr>
        <p:spPr>
          <a:xfrm>
            <a:off x="5266080" y="3342960"/>
            <a:ext cx="17751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Broad</a:t>
            </a:r>
            <a:br>
              <a:rPr sz="2060"/>
            </a:b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Knowledge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196" name="Text 30"/>
          <p:cNvSpPr/>
          <p:nvPr/>
        </p:nvSpPr>
        <p:spPr>
          <a:xfrm>
            <a:off x="5266080" y="4520160"/>
            <a:ext cx="181764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Broad technical understanding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97" name="Text 31"/>
          <p:cNvSpPr/>
          <p:nvPr/>
        </p:nvSpPr>
        <p:spPr>
          <a:xfrm>
            <a:off x="7499880" y="3342960"/>
            <a:ext cx="17751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Right</a:t>
            </a:r>
            <a:br>
              <a:rPr sz="2060"/>
            </a:b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Questions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198" name="Text 39"/>
          <p:cNvSpPr/>
          <p:nvPr/>
        </p:nvSpPr>
        <p:spPr>
          <a:xfrm>
            <a:off x="7553160" y="4520160"/>
            <a:ext cx="181800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Ability to ask  questions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99" name="Text 40"/>
          <p:cNvSpPr/>
          <p:nvPr/>
        </p:nvSpPr>
        <p:spPr>
          <a:xfrm>
            <a:off x="9733680" y="3342960"/>
            <a:ext cx="177516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Expertise</a:t>
            </a:r>
            <a:br>
              <a:rPr sz="2060"/>
            </a:b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Optional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00" name="Text 41"/>
          <p:cNvSpPr/>
          <p:nvPr/>
        </p:nvSpPr>
        <p:spPr>
          <a:xfrm>
            <a:off x="9840600" y="4520160"/>
            <a:ext cx="181764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Deep specialization not required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0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1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02" name="Shape 5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Image 13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2191400" cy="2313720"/>
          </a:xfrm>
          <a:prstGeom prst="rect">
            <a:avLst/>
          </a:prstGeom>
          <a:ln w="0">
            <a:noFill/>
          </a:ln>
        </p:spPr>
      </p:pic>
      <p:sp>
        <p:nvSpPr>
          <p:cNvPr id="204" name="Text 20"/>
          <p:cNvSpPr/>
          <p:nvPr/>
        </p:nvSpPr>
        <p:spPr>
          <a:xfrm>
            <a:off x="1956600" y="3103920"/>
            <a:ext cx="43563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Adding Logging To Our Code</a:t>
            </a:r>
            <a:endParaRPr b="0" lang="en-US" sz="4120" spc="-1" strike="noStrike">
              <a:latin typeface="Arial"/>
            </a:endParaRPr>
          </a:p>
        </p:txBody>
      </p:sp>
      <p:pic>
        <p:nvPicPr>
          <p:cNvPr id="205" name="Image 14" descr="preencoded.png"/>
          <p:cNvPicPr/>
          <p:nvPr/>
        </p:nvPicPr>
        <p:blipFill>
          <a:blip r:embed="rId3"/>
          <a:stretch/>
        </p:blipFill>
        <p:spPr>
          <a:xfrm>
            <a:off x="1956600" y="3926160"/>
            <a:ext cx="2758680" cy="740160"/>
          </a:xfrm>
          <a:prstGeom prst="rect">
            <a:avLst/>
          </a:prstGeom>
          <a:ln w="0">
            <a:noFill/>
          </a:ln>
        </p:spPr>
      </p:pic>
      <p:sp>
        <p:nvSpPr>
          <p:cNvPr id="206" name="Text 21"/>
          <p:cNvSpPr/>
          <p:nvPr/>
        </p:nvSpPr>
        <p:spPr>
          <a:xfrm>
            <a:off x="2142000" y="494460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Python Code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07" name="Text 22"/>
          <p:cNvSpPr/>
          <p:nvPr/>
        </p:nvSpPr>
        <p:spPr>
          <a:xfrm>
            <a:off x="2142000" y="5328000"/>
            <a:ext cx="238824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Starting application</a:t>
            </a:r>
            <a:br>
              <a:rPr sz="1750"/>
            </a:b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code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208" name="Image 15" descr="preencoded.png"/>
          <p:cNvPicPr/>
          <p:nvPr/>
        </p:nvPicPr>
        <p:blipFill>
          <a:blip r:embed="rId4"/>
          <a:stretch/>
        </p:blipFill>
        <p:spPr>
          <a:xfrm>
            <a:off x="4716000" y="3926160"/>
            <a:ext cx="2758680" cy="740160"/>
          </a:xfrm>
          <a:prstGeom prst="rect">
            <a:avLst/>
          </a:prstGeom>
          <a:ln w="0">
            <a:noFill/>
          </a:ln>
        </p:spPr>
      </p:pic>
      <p:sp>
        <p:nvSpPr>
          <p:cNvPr id="209" name="Text 23"/>
          <p:cNvSpPr/>
          <p:nvPr/>
        </p:nvSpPr>
        <p:spPr>
          <a:xfrm>
            <a:off x="4901400" y="494460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Add Logging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10" name="Text 24"/>
          <p:cNvSpPr/>
          <p:nvPr/>
        </p:nvSpPr>
        <p:spPr>
          <a:xfrm>
            <a:off x="4901400" y="5328000"/>
            <a:ext cx="238824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Enhance debugging observability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211" name="Image 16" descr="preencoded.png"/>
          <p:cNvPicPr/>
          <p:nvPr/>
        </p:nvPicPr>
        <p:blipFill>
          <a:blip r:embed="rId5"/>
          <a:stretch/>
        </p:blipFill>
        <p:spPr>
          <a:xfrm>
            <a:off x="7475400" y="3926160"/>
            <a:ext cx="2758680" cy="740160"/>
          </a:xfrm>
          <a:prstGeom prst="rect">
            <a:avLst/>
          </a:prstGeom>
          <a:ln w="0">
            <a:noFill/>
          </a:ln>
        </p:spPr>
      </p:pic>
      <p:sp>
        <p:nvSpPr>
          <p:cNvPr id="212" name="Text 25"/>
          <p:cNvSpPr/>
          <p:nvPr/>
        </p:nvSpPr>
        <p:spPr>
          <a:xfrm>
            <a:off x="7660800" y="4944600"/>
            <a:ext cx="217764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Demo Result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213" name="Text 32"/>
          <p:cNvSpPr/>
          <p:nvPr/>
        </p:nvSpPr>
        <p:spPr>
          <a:xfrm>
            <a:off x="7660800" y="5328000"/>
            <a:ext cx="238860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Improved code</a:t>
            </a:r>
            <a:br>
              <a:rPr sz="1750"/>
            </a:b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visibility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 2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15" name="Shape 12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Image 26" descr="preencoded.png"/>
          <p:cNvPicPr/>
          <p:nvPr/>
        </p:nvPicPr>
        <p:blipFill>
          <a:blip r:embed="rId2"/>
          <a:stretch/>
        </p:blipFill>
        <p:spPr>
          <a:xfrm>
            <a:off x="7626240" y="0"/>
            <a:ext cx="4571280" cy="6857280"/>
          </a:xfrm>
          <a:prstGeom prst="rect">
            <a:avLst/>
          </a:prstGeom>
          <a:ln w="0">
            <a:noFill/>
          </a:ln>
        </p:spPr>
      </p:pic>
      <p:sp>
        <p:nvSpPr>
          <p:cNvPr id="217" name="Text 47"/>
          <p:cNvSpPr/>
          <p:nvPr/>
        </p:nvSpPr>
        <p:spPr>
          <a:xfrm>
            <a:off x="694080" y="1486800"/>
            <a:ext cx="460080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Examples of Skills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218" name="Shape 13"/>
          <p:cNvSpPr/>
          <p:nvPr/>
        </p:nvSpPr>
        <p:spPr>
          <a:xfrm>
            <a:off x="694080" y="2417040"/>
            <a:ext cx="6230880" cy="3107160"/>
          </a:xfrm>
          <a:prstGeom prst="roundRect">
            <a:avLst>
              <a:gd name="adj" fmla="val 5375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Shape 20"/>
          <p:cNvSpPr/>
          <p:nvPr/>
        </p:nvSpPr>
        <p:spPr>
          <a:xfrm>
            <a:off x="700560" y="2423160"/>
            <a:ext cx="6218280" cy="5115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Text 48"/>
          <p:cNvSpPr/>
          <p:nvPr/>
        </p:nvSpPr>
        <p:spPr>
          <a:xfrm>
            <a:off x="885960" y="2432520"/>
            <a:ext cx="2735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Git / Version Control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21" name="Text 49"/>
          <p:cNvSpPr/>
          <p:nvPr/>
        </p:nvSpPr>
        <p:spPr>
          <a:xfrm>
            <a:off x="3998160" y="2432520"/>
            <a:ext cx="2735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CI System Knowledge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22" name="Shape 21"/>
          <p:cNvSpPr/>
          <p:nvPr/>
        </p:nvSpPr>
        <p:spPr>
          <a:xfrm>
            <a:off x="700560" y="2935800"/>
            <a:ext cx="6218280" cy="51156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Text 50"/>
          <p:cNvSpPr/>
          <p:nvPr/>
        </p:nvSpPr>
        <p:spPr>
          <a:xfrm>
            <a:off x="885960" y="2945160"/>
            <a:ext cx="2735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Programming Skills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24" name="Text 51"/>
          <p:cNvSpPr/>
          <p:nvPr/>
        </p:nvSpPr>
        <p:spPr>
          <a:xfrm>
            <a:off x="3998160" y="2945160"/>
            <a:ext cx="2735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Technical Knowledge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25" name="Shape 22"/>
          <p:cNvSpPr/>
          <p:nvPr/>
        </p:nvSpPr>
        <p:spPr>
          <a:xfrm>
            <a:off x="700560" y="3448080"/>
            <a:ext cx="6218280" cy="5115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Text 52"/>
          <p:cNvSpPr/>
          <p:nvPr/>
        </p:nvSpPr>
        <p:spPr>
          <a:xfrm>
            <a:off x="885960" y="3457800"/>
            <a:ext cx="2735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Bash / Shell Scripting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27" name="Text 60"/>
          <p:cNvSpPr/>
          <p:nvPr/>
        </p:nvSpPr>
        <p:spPr>
          <a:xfrm>
            <a:off x="3998160" y="3457800"/>
            <a:ext cx="2735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Python for Tools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228" name="Image 38" descr="preencoded.png"/>
          <p:cNvPicPr/>
          <p:nvPr/>
        </p:nvPicPr>
        <p:blipFill>
          <a:blip r:embed="rId3"/>
          <a:stretch/>
        </p:blipFill>
        <p:spPr>
          <a:xfrm>
            <a:off x="7626600" y="360"/>
            <a:ext cx="4571280" cy="6857280"/>
          </a:xfrm>
          <a:prstGeom prst="rect">
            <a:avLst/>
          </a:prstGeom>
          <a:ln w="0">
            <a:noFill/>
          </a:ln>
        </p:spPr>
      </p:pic>
      <p:sp>
        <p:nvSpPr>
          <p:cNvPr id="229" name="Text 1"/>
          <p:cNvSpPr/>
          <p:nvPr/>
        </p:nvSpPr>
        <p:spPr>
          <a:xfrm>
            <a:off x="885960" y="3961800"/>
            <a:ext cx="2735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Networks &amp; Comm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30" name="Text 2"/>
          <p:cNvSpPr/>
          <p:nvPr/>
        </p:nvSpPr>
        <p:spPr>
          <a:xfrm>
            <a:off x="3998160" y="3961800"/>
            <a:ext cx="2735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Databases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31" name="Shape 3"/>
          <p:cNvSpPr/>
          <p:nvPr/>
        </p:nvSpPr>
        <p:spPr>
          <a:xfrm>
            <a:off x="700560" y="4420080"/>
            <a:ext cx="6218280" cy="5115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 34"/>
          <p:cNvSpPr/>
          <p:nvPr/>
        </p:nvSpPr>
        <p:spPr>
          <a:xfrm>
            <a:off x="885960" y="4429800"/>
            <a:ext cx="2735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SSH – Public/Private keys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33" name="Text 35"/>
          <p:cNvSpPr/>
          <p:nvPr/>
        </p:nvSpPr>
        <p:spPr>
          <a:xfrm>
            <a:off x="3998160" y="4429800"/>
            <a:ext cx="2735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HTML &amp; DOM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234" name="Text 36"/>
          <p:cNvSpPr/>
          <p:nvPr/>
        </p:nvSpPr>
        <p:spPr>
          <a:xfrm>
            <a:off x="2270160" y="4964040"/>
            <a:ext cx="27352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...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5" dur="indefinite" restart="never" nodeType="tmRoot">
          <p:childTnLst>
            <p:seq>
              <p:cTn id="246" dur="indefinite" nodeType="mainSeq">
                <p:childTnLst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9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9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0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1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026C2E670CA4FBC4D6D6A31344F43" ma:contentTypeVersion="22" ma:contentTypeDescription="Create a new document." ma:contentTypeScope="" ma:versionID="b6251557188de4651c174c164cde8d8c">
  <xsd:schema xmlns:xsd="http://www.w3.org/2001/XMLSchema" xmlns:xs="http://www.w3.org/2001/XMLSchema" xmlns:p="http://schemas.microsoft.com/office/2006/metadata/properties" xmlns:ns2="5547bd19-f7c3-47ea-aa2d-6a567b73787f" xmlns:ns3="9803ebc7-b471-4092-bd6a-015dc118a62b" targetNamespace="http://schemas.microsoft.com/office/2006/metadata/properties" ma:root="true" ma:fieldsID="8cc43d8592615fae66ad72286e761158" ns2:_="" ns3:_="">
    <xsd:import namespace="5547bd19-f7c3-47ea-aa2d-6a567b73787f"/>
    <xsd:import namespace="9803ebc7-b471-4092-bd6a-015dc118a62b"/>
    <xsd:element name="properties">
      <xsd:complexType>
        <xsd:sequence>
          <xsd:element name="documentManagement">
            <xsd:complexType>
              <xsd:all>
                <xsd:element ref="ns2:SharedWithDetails" minOccurs="0"/>
                <xsd:element ref="ns2:SharedWithUsers" minOccurs="0"/>
                <xsd:element ref="ns2:LastSharedByUser" minOccurs="0"/>
                <xsd:element ref="ns2:LastSharedByTime" minOccurs="0"/>
                <xsd:element ref="ns3:Clos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http_x003a__x002f__x002f_www_x002e_sponsorship_x002e_com_x002f_iegsr_x002f_2013_x002f_04_x002f_15_x002f_The_x002d_Key_x002d_To_x002d_Sponsor_x002d_Servicing_x002d__x002d_Post_x002d_Event_x002d_Fulfillme_x002e_aspx" minOccurs="0"/>
                <xsd:element ref="ns3:http_x003a__x002f__x002f_www_x002e_sponsorship_x002e_com_x002f_IEGSR_x002f_2011_x002f_10_x002f_11_x002f_Best_x002d_Practices_x002d__x002d_Post_x002d_Event_x002d_Fulfillment_x002d_Reports_x002e_aspx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47bd19-f7c3-47ea-aa2d-6a567b73787f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e18d6420-40f3-479b-a986-2ff640d57e31}" ma:internalName="TaxCatchAll" ma:showField="CatchAllData" ma:web="5547bd19-f7c3-47ea-aa2d-6a567b7378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3ebc7-b471-4092-bd6a-015dc118a62b" elementFormDefault="qualified">
    <xsd:import namespace="http://schemas.microsoft.com/office/2006/documentManagement/types"/>
    <xsd:import namespace="http://schemas.microsoft.com/office/infopath/2007/PartnerControls"/>
    <xsd:element name="Close" ma:index="12" nillable="true" ma:displayName="Close" ma:internalName="Close">
      <xsd:simpleType>
        <xsd:restriction base="dms:Text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http_x003a__x002f__x002f_www_x002e_sponsorship_x002e_com_x002f_iegsr_x002f_2013_x002f_04_x002f_15_x002f_The_x002d_Key_x002d_To_x002d_Sponsor_x002d_Servicing_x002d__x002d_Post_x002d_Event_x002d_Fulfillme_x002e_aspx" ma:index="18" nillable="true" ma:displayName="http://www.sponsorship.com/iegsr/2013/04/15/The-Key-To-Sponsor-Servicing--Post-Event-Fulfillme.aspx" ma:format="Hyperlink" ma:internalName="http_x003a__x002f__x002f_www_x002e_sponsorship_x002e_com_x002f_iegsr_x002f_2013_x002f_04_x002f_15_x002f_The_x002d_Key_x002d_To_x002d_Sponsor_x002d_Servicing_x002d__x002d_Post_x002d_Event_x002d_Fulfillme_x002e_aspx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http_x003a__x002f__x002f_www_x002e_sponsorship_x002e_com_x002f_IEGSR_x002f_2011_x002f_10_x002f_11_x002f_Best_x002d_Practices_x002d__x002d_Post_x002d_Event_x002d_Fulfillment_x002d_Reports_x002e_aspx" ma:index="19" nillable="true" ma:displayName="http://www.sponsorship.com/IEGSR/2011/10/11/Best-Practices--Post-Event-Fulfillment-Reports.aspx" ma:format="Hyperlink" ma:internalName="http_x003a__x002f__x002f_www_x002e_sponsorship_x002e_com_x002f_IEGSR_x002f_2011_x002f_10_x002f_11_x002f_Best_x002d_Practices_x002d__x002d_Post_x002d_Event_x002d_Fulfillment_x002d_Reports_x002e_aspx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cd530a17-84a2-4d03-b447-f9955f42fe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ttp_x003a__x002f__x002f_www_x002e_sponsorship_x002e_com_x002f_IEGSR_x002f_2011_x002f_10_x002f_11_x002f_Best_x002d_Practices_x002d__x002d_Post_x002d_Event_x002d_Fulfillment_x002d_Reports_x002e_aspx xmlns="9803ebc7-b471-4092-bd6a-015dc118a62b">
      <Url xsi:nil="true"/>
      <Description xsi:nil="true"/>
    </http_x003a__x002f__x002f_www_x002e_sponsorship_x002e_com_x002f_IEGSR_x002f_2011_x002f_10_x002f_11_x002f_Best_x002d_Practices_x002d__x002d_Post_x002d_Event_x002d_Fulfillment_x002d_Reports_x002e_aspx>
    <Close xmlns="9803ebc7-b471-4092-bd6a-015dc118a62b" xsi:nil="true"/>
    <http_x003a__x002f__x002f_www_x002e_sponsorship_x002e_com_x002f_iegsr_x002f_2013_x002f_04_x002f_15_x002f_The_x002d_Key_x002d_To_x002d_Sponsor_x002d_Servicing_x002d__x002d_Post_x002d_Event_x002d_Fulfillme_x002e_aspx xmlns="9803ebc7-b471-4092-bd6a-015dc118a62b">
      <Url xsi:nil="true"/>
      <Description xsi:nil="true"/>
    </http_x003a__x002f__x002f_www_x002e_sponsorship_x002e_com_x002f_iegsr_x002f_2013_x002f_04_x002f_15_x002f_The_x002d_Key_x002d_To_x002d_Sponsor_x002d_Servicing_x002d__x002d_Post_x002d_Event_x002d_Fulfillme_x002e_aspx>
    <TaxCatchAll xmlns="5547bd19-f7c3-47ea-aa2d-6a567b73787f" xsi:nil="true"/>
    <lcf76f155ced4ddcb4097134ff3c332f xmlns="9803ebc7-b471-4092-bd6a-015dc118a62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CA56FD-8052-4816-A217-FA148FF2A3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47bd19-f7c3-47ea-aa2d-6a567b73787f"/>
    <ds:schemaRef ds:uri="9803ebc7-b471-4092-bd6a-015dc118a6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D17901-F9C5-4114-9223-C68AD61A8DF3}">
  <ds:schemaRefs>
    <ds:schemaRef ds:uri="http://www.w3.org/XML/1998/namespace"/>
    <ds:schemaRef ds:uri="5547bd19-f7c3-47ea-aa2d-6a567b73787f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803ebc7-b471-4092-bd6a-015dc118a62b"/>
  </ds:schemaRefs>
</ds:datastoreItem>
</file>

<file path=customXml/itemProps3.xml><?xml version="1.0" encoding="utf-8"?>
<ds:datastoreItem xmlns:ds="http://schemas.openxmlformats.org/officeDocument/2006/customXml" ds:itemID="{027CB4F9-6B1C-4896-AD1D-B93AC5D795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1644</TotalTime>
  <Application>LibreOffice/7.3.7.2$Linux_X86_64 LibreOffice_project/30$Build-2</Application>
  <AppVersion>15.0000</AppVersion>
  <Words>11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2018-03-21T13:22:20Z</dcterms:created>
  <dc:creator>Lorraine Banks</dc:creator>
  <dc:description/>
  <dc:language>en-US</dc:language>
  <cp:lastModifiedBy/>
  <dcterms:modified xsi:type="dcterms:W3CDTF">2024-06-10T17:26:53Z</dcterms:modified>
  <cp:revision>29</cp:revision>
  <dc:subject/>
  <dc:title>&gt;&gt;strategic area&lt;&lt;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0x010100438026C2E670CA4FBC4D6D6A31344F43</vt:lpwstr>
  </property>
  <property fmtid="{D5CDD505-2E9C-101B-9397-08002B2CF9AE}" pid="3" name="MediaServiceImageTags">
    <vt:lpwstr/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